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0" r:id="rId4"/>
    <p:sldId id="263" r:id="rId5"/>
    <p:sldId id="264" r:id="rId6"/>
    <p:sldId id="267" r:id="rId7"/>
    <p:sldId id="265" r:id="rId8"/>
    <p:sldId id="271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2430-3F86-4E2A-80B1-32426D3E9CDA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B130-764E-48CD-A464-5421A0DD3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9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2430-3F86-4E2A-80B1-32426D3E9CDA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B130-764E-48CD-A464-5421A0DD3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5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2430-3F86-4E2A-80B1-32426D3E9CDA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B130-764E-48CD-A464-5421A0DD3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59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2AA1F28-8BA9-4E32-A9E0-1D6F9AA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3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2430-3F86-4E2A-80B1-32426D3E9CDA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B130-764E-48CD-A464-5421A0DD3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3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2430-3F86-4E2A-80B1-32426D3E9CDA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B130-764E-48CD-A464-5421A0DD3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5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2430-3F86-4E2A-80B1-32426D3E9CDA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B130-764E-48CD-A464-5421A0DD3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5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2430-3F86-4E2A-80B1-32426D3E9CDA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B130-764E-48CD-A464-5421A0DD3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5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2430-3F86-4E2A-80B1-32426D3E9CDA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B130-764E-48CD-A464-5421A0DD3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2430-3F86-4E2A-80B1-32426D3E9CDA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B130-764E-48CD-A464-5421A0DD3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2430-3F86-4E2A-80B1-32426D3E9CDA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B130-764E-48CD-A464-5421A0DD3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1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2430-3F86-4E2A-80B1-32426D3E9CDA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B130-764E-48CD-A464-5421A0DD3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72430-3F86-4E2A-80B1-32426D3E9CDA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1B130-764E-48CD-A464-5421A0DD3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0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Tổng hợp những mẫu background hoa đẹp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104013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493949" y="1949451"/>
            <a:ext cx="9337183" cy="23083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>
                <a:latin typeface="#9Slide04 Chonburi" pitchFamily="2" charset="-34"/>
                <a:cs typeface="#9Slide04 Chonburi" pitchFamily="2" charset="-34"/>
              </a:rPr>
              <a:t>NHIỆT LIỆT CHÀO MỪNG CÁC THẦY CÔ GIÁO VỀ DỰ TIẾT LÊN LỚP CHUYÊN ĐỀ TOÁN 8</a:t>
            </a:r>
          </a:p>
          <a:p>
            <a:pPr algn="ctr"/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2971800" y="5091113"/>
            <a:ext cx="571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3486150" y="4437064"/>
            <a:ext cx="449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#9Slide03 Swiss Condensed Bold" pitchFamily="2" charset="0"/>
              </a:rPr>
              <a:t>GV: </a:t>
            </a:r>
            <a:r>
              <a:rPr lang="en-US" altLang="en-US" sz="2800" dirty="0" err="1" smtClean="0">
                <a:latin typeface="#9Slide03 Swiss Condensed Bold" pitchFamily="2" charset="0"/>
              </a:rPr>
              <a:t>Nguyễn</a:t>
            </a:r>
            <a:r>
              <a:rPr lang="en-US" altLang="en-US" sz="2800" dirty="0" smtClean="0">
                <a:latin typeface="#9Slide03 Swiss Condensed Bold" pitchFamily="2" charset="0"/>
              </a:rPr>
              <a:t> </a:t>
            </a:r>
            <a:r>
              <a:rPr lang="en-US" altLang="en-US" sz="2800" dirty="0" err="1" smtClean="0">
                <a:latin typeface="#9Slide03 Swiss Condensed Bold" pitchFamily="2" charset="0"/>
              </a:rPr>
              <a:t>Thị</a:t>
            </a:r>
            <a:r>
              <a:rPr lang="en-US" altLang="en-US" sz="2800" dirty="0" smtClean="0">
                <a:latin typeface="#9Slide03 Swiss Condensed Bold" pitchFamily="2" charset="0"/>
              </a:rPr>
              <a:t> Kim</a:t>
            </a:r>
            <a:endParaRPr lang="en-US" altLang="en-US" sz="2800" dirty="0">
              <a:latin typeface="#9Slide03 Swiss Condensed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64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935318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Bài</a:t>
            </a:r>
            <a:r>
              <a:rPr lang="en-US" sz="4000" dirty="0" smtClean="0"/>
              <a:t> 5 (BT37sgk): </a:t>
            </a:r>
            <a:r>
              <a:rPr lang="en-US" sz="4000" dirty="0" err="1" smtClean="0"/>
              <a:t>Ghép</a:t>
            </a:r>
            <a:r>
              <a:rPr lang="en-US" sz="4000" dirty="0" smtClean="0"/>
              <a:t> </a:t>
            </a:r>
            <a:r>
              <a:rPr lang="en-US" sz="4000" dirty="0" err="1" smtClean="0"/>
              <a:t>nối</a:t>
            </a:r>
            <a:r>
              <a:rPr lang="en-US" sz="4000" dirty="0" smtClean="0"/>
              <a:t> </a:t>
            </a:r>
            <a:r>
              <a:rPr lang="en-US" sz="4000" dirty="0" err="1" smtClean="0"/>
              <a:t>để</a:t>
            </a:r>
            <a:r>
              <a:rPr lang="en-US" sz="4000" dirty="0" smtClean="0"/>
              <a:t> </a:t>
            </a:r>
            <a:r>
              <a:rPr lang="en-US" sz="4000" dirty="0" err="1" smtClean="0"/>
              <a:t>được</a:t>
            </a:r>
            <a:r>
              <a:rPr lang="en-US" sz="4000" dirty="0" smtClean="0"/>
              <a:t> </a:t>
            </a:r>
            <a:r>
              <a:rPr lang="en-US" sz="4000" dirty="0" err="1" smtClean="0"/>
              <a:t>kết</a:t>
            </a:r>
            <a:r>
              <a:rPr lang="en-US" sz="4000" dirty="0" smtClean="0"/>
              <a:t> </a:t>
            </a:r>
            <a:r>
              <a:rPr lang="en-US" sz="4000" dirty="0" err="1" smtClean="0"/>
              <a:t>quả</a:t>
            </a:r>
            <a:r>
              <a:rPr lang="en-US" sz="4000" dirty="0" smtClean="0"/>
              <a:t> </a:t>
            </a:r>
            <a:r>
              <a:rPr lang="en-US" sz="4000" dirty="0" err="1" smtClean="0"/>
              <a:t>đúng</a:t>
            </a:r>
            <a:endParaRPr lang="en-US" sz="4000" baseline="30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769852" y="63346"/>
            <a:ext cx="5528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Hoạt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động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củng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cố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2068" name="Picture 20" descr="Giải bài 37 trang 17 Toán 8 Tập 1 | Giải bài tập Toán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603" y="1983182"/>
            <a:ext cx="8978147" cy="475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200603" y="2072204"/>
            <a:ext cx="53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200602" y="2748369"/>
            <a:ext cx="53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200602" y="3408201"/>
            <a:ext cx="53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200601" y="4087204"/>
            <a:ext cx="53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200601" y="4760532"/>
            <a:ext cx="53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200600" y="5433860"/>
            <a:ext cx="53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200599" y="6087147"/>
            <a:ext cx="53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700065" y="2072204"/>
            <a:ext cx="53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670448" y="2748369"/>
            <a:ext cx="53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724445" y="3424535"/>
            <a:ext cx="53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C)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736964" y="4165662"/>
            <a:ext cx="53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745899" y="4736472"/>
            <a:ext cx="53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456656" y="5361382"/>
            <a:ext cx="53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670447" y="6102509"/>
            <a:ext cx="53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H)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381897" y="2979201"/>
            <a:ext cx="1288550" cy="133883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25872" y="3675476"/>
            <a:ext cx="1199991" cy="14064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381896" y="3655367"/>
            <a:ext cx="1170800" cy="73881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Connector 2047"/>
          <p:cNvCxnSpPr/>
          <p:nvPr/>
        </p:nvCxnSpPr>
        <p:spPr>
          <a:xfrm flipV="1">
            <a:off x="5381288" y="2339479"/>
            <a:ext cx="1244575" cy="2742441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1" name="Straight Connector 2050"/>
          <p:cNvCxnSpPr/>
          <p:nvPr/>
        </p:nvCxnSpPr>
        <p:spPr>
          <a:xfrm>
            <a:off x="5381896" y="5664692"/>
            <a:ext cx="1238956" cy="668649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Straight Connector 2059"/>
          <p:cNvCxnSpPr/>
          <p:nvPr/>
        </p:nvCxnSpPr>
        <p:spPr>
          <a:xfrm flipV="1">
            <a:off x="5381288" y="5576852"/>
            <a:ext cx="1171408" cy="86732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28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7 </a:t>
            </a:r>
            <a:r>
              <a:rPr lang="en-US" dirty="0" err="1" smtClean="0"/>
              <a:t>hằng</a:t>
            </a:r>
            <a:r>
              <a:rPr lang="en-US" dirty="0" smtClean="0"/>
              <a:t> </a:t>
            </a:r>
            <a:r>
              <a:rPr lang="en-US" dirty="0" err="1" smtClean="0"/>
              <a:t>đẳng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đáng</a:t>
            </a:r>
            <a:r>
              <a:rPr lang="en-US" dirty="0" smtClean="0"/>
              <a:t> </a:t>
            </a:r>
            <a:r>
              <a:rPr lang="en-US" dirty="0" err="1" smtClean="0"/>
              <a:t>nhớ</a:t>
            </a:r>
            <a:endParaRPr lang="en-US" dirty="0" smtClean="0"/>
          </a:p>
          <a:p>
            <a:r>
              <a:rPr lang="en-US" dirty="0" err="1" smtClean="0"/>
              <a:t>Đọc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 smtClean="0"/>
          </a:p>
          <a:p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33-36 </a:t>
            </a:r>
            <a:r>
              <a:rPr lang="en-US" dirty="0" err="1" smtClean="0"/>
              <a:t>sgk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17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18263" y="566241"/>
            <a:ext cx="5519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Hướng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dẫn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về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nhà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66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240971"/>
            <a:ext cx="11421291" cy="4885193"/>
          </a:xfrm>
        </p:spPr>
        <p:txBody>
          <a:bodyPr>
            <a:normAutofit/>
          </a:bodyPr>
          <a:lstStyle/>
          <a:p>
            <a:r>
              <a:rPr lang="en-US" sz="3900" dirty="0" smtClean="0"/>
              <a:t>HS1: </a:t>
            </a:r>
            <a:r>
              <a:rPr lang="en-US" sz="3900" dirty="0" err="1" smtClean="0"/>
              <a:t>Hãy</a:t>
            </a:r>
            <a:r>
              <a:rPr lang="en-US" sz="3900" dirty="0" smtClean="0"/>
              <a:t> </a:t>
            </a:r>
            <a:r>
              <a:rPr lang="en-US" sz="3900" dirty="0" err="1" smtClean="0"/>
              <a:t>viết</a:t>
            </a:r>
            <a:r>
              <a:rPr lang="en-US" sz="3900" dirty="0" smtClean="0"/>
              <a:t> </a:t>
            </a:r>
            <a:r>
              <a:rPr lang="en-US" sz="3900" dirty="0" err="1" smtClean="0"/>
              <a:t>công</a:t>
            </a:r>
            <a:r>
              <a:rPr lang="en-US" sz="3900" dirty="0" smtClean="0"/>
              <a:t> </a:t>
            </a:r>
            <a:r>
              <a:rPr lang="en-US" sz="3900" dirty="0" err="1" smtClean="0"/>
              <a:t>thức</a:t>
            </a:r>
            <a:r>
              <a:rPr lang="en-US" sz="3900" dirty="0" smtClean="0"/>
              <a:t> </a:t>
            </a:r>
            <a:r>
              <a:rPr lang="en-US" sz="3900" dirty="0" err="1" smtClean="0"/>
              <a:t>tổng</a:t>
            </a:r>
            <a:r>
              <a:rPr lang="en-US" sz="3900" dirty="0" smtClean="0"/>
              <a:t> </a:t>
            </a:r>
            <a:r>
              <a:rPr lang="en-US" sz="3900" dirty="0" err="1" smtClean="0"/>
              <a:t>quát</a:t>
            </a:r>
            <a:r>
              <a:rPr lang="en-US" sz="3900" dirty="0" smtClean="0"/>
              <a:t> </a:t>
            </a:r>
            <a:r>
              <a:rPr lang="en-US" sz="3900" dirty="0" err="1" smtClean="0"/>
              <a:t>của</a:t>
            </a:r>
            <a:r>
              <a:rPr lang="en-US" sz="3900" dirty="0" smtClean="0"/>
              <a:t> </a:t>
            </a:r>
            <a:r>
              <a:rPr lang="en-US" sz="3900" dirty="0" err="1" smtClean="0"/>
              <a:t>hằng</a:t>
            </a:r>
            <a:r>
              <a:rPr lang="en-US" sz="3900" dirty="0" smtClean="0"/>
              <a:t> </a:t>
            </a:r>
            <a:r>
              <a:rPr lang="en-US" sz="3900" dirty="0" err="1" smtClean="0"/>
              <a:t>đẳng</a:t>
            </a:r>
            <a:r>
              <a:rPr lang="en-US" sz="3900" dirty="0" smtClean="0"/>
              <a:t> </a:t>
            </a:r>
            <a:r>
              <a:rPr lang="en-US" sz="3900" dirty="0" err="1" smtClean="0"/>
              <a:t>thức</a:t>
            </a:r>
            <a:endParaRPr lang="en-US" sz="3900" dirty="0" smtClean="0"/>
          </a:p>
          <a:p>
            <a:pPr marL="914400" lvl="2" indent="0">
              <a:buNone/>
            </a:pPr>
            <a:r>
              <a:rPr lang="en-US" sz="3000" dirty="0" smtClean="0"/>
              <a:t>1. </a:t>
            </a:r>
            <a:r>
              <a:rPr lang="en-US" sz="3000" dirty="0" err="1" smtClean="0"/>
              <a:t>Bình</a:t>
            </a:r>
            <a:r>
              <a:rPr lang="en-US" sz="3000" dirty="0" smtClean="0"/>
              <a:t> </a:t>
            </a:r>
            <a:r>
              <a:rPr lang="en-US" sz="3000" dirty="0" err="1" smtClean="0"/>
              <a:t>phương</a:t>
            </a:r>
            <a:r>
              <a:rPr lang="en-US" sz="3000" dirty="0" smtClean="0"/>
              <a:t> </a:t>
            </a:r>
            <a:r>
              <a:rPr lang="en-US" sz="3000" dirty="0" err="1" smtClean="0"/>
              <a:t>của</a:t>
            </a:r>
            <a:r>
              <a:rPr lang="en-US" sz="3000" dirty="0" smtClean="0"/>
              <a:t> </a:t>
            </a:r>
            <a:r>
              <a:rPr lang="en-US" sz="3000" dirty="0" err="1" smtClean="0"/>
              <a:t>một</a:t>
            </a:r>
            <a:r>
              <a:rPr lang="en-US" sz="3000" dirty="0" smtClean="0"/>
              <a:t> </a:t>
            </a:r>
            <a:r>
              <a:rPr lang="en-US" sz="3000" dirty="0" err="1" smtClean="0"/>
              <a:t>tổng</a:t>
            </a:r>
            <a:endParaRPr lang="en-US" sz="3000" dirty="0" smtClean="0"/>
          </a:p>
          <a:p>
            <a:pPr marL="914400" lvl="2" indent="0">
              <a:buNone/>
            </a:pPr>
            <a:r>
              <a:rPr lang="en-US" sz="3000" dirty="0" smtClean="0"/>
              <a:t>2. </a:t>
            </a:r>
            <a:r>
              <a:rPr lang="en-US" sz="3000" dirty="0" err="1" smtClean="0"/>
              <a:t>Bình</a:t>
            </a:r>
            <a:r>
              <a:rPr lang="en-US" sz="3000" dirty="0" smtClean="0"/>
              <a:t> </a:t>
            </a:r>
            <a:r>
              <a:rPr lang="en-US" sz="3000" dirty="0" err="1" smtClean="0"/>
              <a:t>phương</a:t>
            </a:r>
            <a:r>
              <a:rPr lang="en-US" sz="3000" dirty="0" smtClean="0"/>
              <a:t> </a:t>
            </a:r>
            <a:r>
              <a:rPr lang="en-US" sz="3000" dirty="0" err="1" smtClean="0"/>
              <a:t>của</a:t>
            </a:r>
            <a:r>
              <a:rPr lang="en-US" sz="3000" dirty="0" smtClean="0"/>
              <a:t> </a:t>
            </a:r>
            <a:r>
              <a:rPr lang="en-US" sz="3000" dirty="0" err="1" smtClean="0"/>
              <a:t>một</a:t>
            </a:r>
            <a:r>
              <a:rPr lang="en-US" sz="3000" dirty="0" smtClean="0"/>
              <a:t> </a:t>
            </a:r>
            <a:r>
              <a:rPr lang="en-US" sz="3000" dirty="0" err="1" smtClean="0"/>
              <a:t>hiệu</a:t>
            </a:r>
            <a:endParaRPr lang="en-US" sz="3000" dirty="0" smtClean="0"/>
          </a:p>
          <a:p>
            <a:pPr marL="914400" lvl="2" indent="0">
              <a:buNone/>
            </a:pPr>
            <a:r>
              <a:rPr lang="en-US" sz="3000" dirty="0" smtClean="0"/>
              <a:t>3. </a:t>
            </a:r>
            <a:r>
              <a:rPr lang="en-US" sz="3000" dirty="0" err="1" smtClean="0"/>
              <a:t>Hiệu</a:t>
            </a:r>
            <a:r>
              <a:rPr lang="en-US" sz="3000" dirty="0" smtClean="0"/>
              <a:t> </a:t>
            </a:r>
            <a:r>
              <a:rPr lang="en-US" sz="3000" dirty="0" err="1" smtClean="0"/>
              <a:t>hai</a:t>
            </a:r>
            <a:r>
              <a:rPr lang="en-US" sz="3000" dirty="0" smtClean="0"/>
              <a:t> </a:t>
            </a:r>
            <a:r>
              <a:rPr lang="en-US" sz="3000" dirty="0" err="1" smtClean="0"/>
              <a:t>bình</a:t>
            </a:r>
            <a:r>
              <a:rPr lang="en-US" sz="3000" dirty="0" smtClean="0"/>
              <a:t> </a:t>
            </a:r>
            <a:r>
              <a:rPr lang="en-US" sz="3000" dirty="0" err="1" smtClean="0"/>
              <a:t>phương</a:t>
            </a:r>
            <a:endParaRPr lang="en-US" sz="3000" dirty="0" smtClean="0"/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59234" y="92075"/>
            <a:ext cx="4473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Kiểm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tra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bài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cũ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683567"/>
            <a:ext cx="11582400" cy="3056867"/>
          </a:xfrm>
        </p:spPr>
        <p:txBody>
          <a:bodyPr>
            <a:normAutofit/>
          </a:bodyPr>
          <a:lstStyle/>
          <a:p>
            <a:r>
              <a:rPr lang="en-US" sz="3900" dirty="0" smtClean="0"/>
              <a:t>HS2: </a:t>
            </a:r>
            <a:r>
              <a:rPr lang="en-US" sz="3900" dirty="0" err="1"/>
              <a:t>Hãy</a:t>
            </a:r>
            <a:r>
              <a:rPr lang="en-US" sz="3900" dirty="0"/>
              <a:t> </a:t>
            </a:r>
            <a:r>
              <a:rPr lang="en-US" sz="3900" dirty="0" err="1"/>
              <a:t>viết</a:t>
            </a:r>
            <a:r>
              <a:rPr lang="en-US" sz="3900" dirty="0"/>
              <a:t> </a:t>
            </a:r>
            <a:r>
              <a:rPr lang="en-US" sz="3900" dirty="0" err="1"/>
              <a:t>công</a:t>
            </a:r>
            <a:r>
              <a:rPr lang="en-US" sz="3900" dirty="0"/>
              <a:t> </a:t>
            </a:r>
            <a:r>
              <a:rPr lang="en-US" sz="3900" dirty="0" err="1"/>
              <a:t>thức</a:t>
            </a:r>
            <a:r>
              <a:rPr lang="en-US" sz="3900" dirty="0"/>
              <a:t> </a:t>
            </a:r>
            <a:r>
              <a:rPr lang="en-US" sz="3900" dirty="0" err="1"/>
              <a:t>tổng</a:t>
            </a:r>
            <a:r>
              <a:rPr lang="en-US" sz="3900" dirty="0"/>
              <a:t> </a:t>
            </a:r>
            <a:r>
              <a:rPr lang="en-US" sz="3900" dirty="0" err="1"/>
              <a:t>quát</a:t>
            </a:r>
            <a:r>
              <a:rPr lang="en-US" sz="3900" dirty="0"/>
              <a:t> </a:t>
            </a:r>
            <a:r>
              <a:rPr lang="en-US" sz="3900" dirty="0" err="1"/>
              <a:t>của</a:t>
            </a:r>
            <a:r>
              <a:rPr lang="en-US" sz="3900" dirty="0"/>
              <a:t> </a:t>
            </a:r>
            <a:r>
              <a:rPr lang="en-US" sz="3900" dirty="0" err="1"/>
              <a:t>hằng</a:t>
            </a:r>
            <a:r>
              <a:rPr lang="en-US" sz="3900" dirty="0"/>
              <a:t> </a:t>
            </a:r>
            <a:r>
              <a:rPr lang="en-US" sz="3900" dirty="0" err="1"/>
              <a:t>đẳng</a:t>
            </a:r>
            <a:r>
              <a:rPr lang="en-US" sz="3900" dirty="0"/>
              <a:t> </a:t>
            </a:r>
            <a:r>
              <a:rPr lang="en-US" sz="3900" dirty="0" err="1"/>
              <a:t>thức</a:t>
            </a:r>
            <a:endParaRPr lang="en-US" sz="3900" dirty="0"/>
          </a:p>
          <a:p>
            <a:pPr marL="914400" lvl="2" indent="0">
              <a:buNone/>
            </a:pPr>
            <a:r>
              <a:rPr lang="en-US" sz="3000" dirty="0" smtClean="0"/>
              <a:t>4. </a:t>
            </a:r>
            <a:r>
              <a:rPr lang="en-US" sz="3000" dirty="0" err="1" smtClean="0"/>
              <a:t>Lập</a:t>
            </a:r>
            <a:r>
              <a:rPr lang="en-US" sz="3000" dirty="0" smtClean="0"/>
              <a:t> </a:t>
            </a:r>
            <a:r>
              <a:rPr lang="en-US" sz="3000" dirty="0" err="1" smtClean="0"/>
              <a:t>phương</a:t>
            </a:r>
            <a:r>
              <a:rPr lang="en-US" sz="3000" dirty="0" smtClean="0"/>
              <a:t> </a:t>
            </a:r>
            <a:r>
              <a:rPr lang="en-US" sz="3000" dirty="0" err="1" smtClean="0"/>
              <a:t>của</a:t>
            </a:r>
            <a:r>
              <a:rPr lang="en-US" sz="3000" dirty="0" smtClean="0"/>
              <a:t> </a:t>
            </a:r>
            <a:r>
              <a:rPr lang="en-US" sz="3000" dirty="0" err="1" smtClean="0"/>
              <a:t>một</a:t>
            </a:r>
            <a:r>
              <a:rPr lang="en-US" sz="3000" dirty="0" smtClean="0"/>
              <a:t> </a:t>
            </a:r>
            <a:r>
              <a:rPr lang="en-US" sz="3000" dirty="0" err="1" smtClean="0"/>
              <a:t>tổng</a:t>
            </a:r>
            <a:endParaRPr lang="en-US" sz="3000" dirty="0"/>
          </a:p>
          <a:p>
            <a:pPr marL="914400" lvl="2" indent="0">
              <a:buNone/>
            </a:pPr>
            <a:r>
              <a:rPr lang="en-US" sz="3000" dirty="0" smtClean="0"/>
              <a:t>5. </a:t>
            </a:r>
            <a:r>
              <a:rPr lang="en-US" sz="3000" dirty="0" err="1" smtClean="0"/>
              <a:t>Lập</a:t>
            </a:r>
            <a:r>
              <a:rPr lang="en-US" sz="3000" dirty="0" smtClean="0"/>
              <a:t> </a:t>
            </a:r>
            <a:r>
              <a:rPr lang="en-US" sz="3000" dirty="0" err="1" smtClean="0"/>
              <a:t>phương</a:t>
            </a:r>
            <a:r>
              <a:rPr lang="en-US" sz="3000" dirty="0" smtClean="0"/>
              <a:t> </a:t>
            </a:r>
            <a:r>
              <a:rPr lang="en-US" sz="3000" dirty="0" err="1" smtClean="0"/>
              <a:t>của</a:t>
            </a:r>
            <a:r>
              <a:rPr lang="en-US" sz="3000" dirty="0" smtClean="0"/>
              <a:t> </a:t>
            </a:r>
            <a:r>
              <a:rPr lang="en-US" sz="3000" dirty="0" err="1" smtClean="0"/>
              <a:t>một</a:t>
            </a:r>
            <a:r>
              <a:rPr lang="en-US" sz="3000" dirty="0" smtClean="0"/>
              <a:t> </a:t>
            </a:r>
            <a:r>
              <a:rPr lang="en-US" sz="3000" dirty="0" err="1" smtClean="0"/>
              <a:t>hiệu</a:t>
            </a:r>
            <a:endParaRPr lang="en-US" sz="3000" dirty="0"/>
          </a:p>
          <a:p>
            <a:pPr marL="914400" lvl="2" indent="0">
              <a:buNone/>
            </a:pPr>
            <a:r>
              <a:rPr lang="en-US" sz="3000" dirty="0" smtClean="0"/>
              <a:t>6. </a:t>
            </a:r>
            <a:r>
              <a:rPr lang="en-US" sz="3000" dirty="0" err="1" smtClean="0"/>
              <a:t>Tổng</a:t>
            </a:r>
            <a:r>
              <a:rPr lang="en-US" sz="3000" dirty="0" smtClean="0"/>
              <a:t> </a:t>
            </a:r>
            <a:r>
              <a:rPr lang="en-US" sz="3000" dirty="0" err="1" smtClean="0"/>
              <a:t>hai</a:t>
            </a:r>
            <a:r>
              <a:rPr lang="en-US" sz="3000" dirty="0" smtClean="0"/>
              <a:t> </a:t>
            </a:r>
            <a:r>
              <a:rPr lang="en-US" sz="3000" dirty="0" err="1" smtClean="0"/>
              <a:t>lập</a:t>
            </a:r>
            <a:r>
              <a:rPr lang="en-US" sz="3000" dirty="0" smtClean="0"/>
              <a:t> </a:t>
            </a:r>
            <a:r>
              <a:rPr lang="en-US" sz="3000" dirty="0" err="1" smtClean="0"/>
              <a:t>phương</a:t>
            </a:r>
            <a:endParaRPr lang="en-US" sz="3000" dirty="0" smtClean="0"/>
          </a:p>
          <a:p>
            <a:pPr marL="914400" lvl="2" indent="0">
              <a:buNone/>
            </a:pPr>
            <a:r>
              <a:rPr lang="en-US" sz="3000" dirty="0" smtClean="0"/>
              <a:t>7. </a:t>
            </a:r>
            <a:r>
              <a:rPr lang="en-US" sz="3000" dirty="0" err="1" smtClean="0"/>
              <a:t>Hiệu</a:t>
            </a:r>
            <a:r>
              <a:rPr lang="en-US" sz="3000" dirty="0" smtClean="0"/>
              <a:t> </a:t>
            </a:r>
            <a:r>
              <a:rPr lang="en-US" sz="3000" dirty="0" err="1" smtClean="0"/>
              <a:t>hai</a:t>
            </a:r>
            <a:r>
              <a:rPr lang="en-US" sz="3000" dirty="0" smtClean="0"/>
              <a:t> </a:t>
            </a:r>
            <a:r>
              <a:rPr lang="en-US" sz="3000" dirty="0" err="1" smtClean="0"/>
              <a:t>lập</a:t>
            </a:r>
            <a:r>
              <a:rPr lang="en-US" sz="3000" dirty="0" smtClean="0"/>
              <a:t> </a:t>
            </a:r>
            <a:r>
              <a:rPr lang="en-US" sz="3000" dirty="0" err="1" smtClean="0"/>
              <a:t>phương</a:t>
            </a:r>
            <a:endParaRPr lang="en-US" sz="3000" dirty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892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6086475" y="2366494"/>
            <a:ext cx="4419600" cy="685800"/>
          </a:xfrm>
          <a:prstGeom prst="wedgeRoundRectCallout">
            <a:avLst>
              <a:gd name="adj1" fmla="val 50681"/>
              <a:gd name="adj2" fmla="val 79167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6096000" y="1452094"/>
            <a:ext cx="4419600" cy="685800"/>
          </a:xfrm>
          <a:prstGeom prst="wedgeRoundRectCallout">
            <a:avLst>
              <a:gd name="adj1" fmla="val 50681"/>
              <a:gd name="adj2" fmla="val 79167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6216650" y="4209474"/>
            <a:ext cx="4267200" cy="685800"/>
          </a:xfrm>
          <a:prstGeom prst="wedgeRoundRectCallout">
            <a:avLst>
              <a:gd name="adj1" fmla="val 55319"/>
              <a:gd name="adj2" fmla="val 73148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6172200" y="3280894"/>
            <a:ext cx="4267200" cy="685800"/>
          </a:xfrm>
          <a:prstGeom prst="wedgeRoundRectCallout">
            <a:avLst>
              <a:gd name="adj1" fmla="val 52903"/>
              <a:gd name="adj2" fmla="val 66898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1776413" y="3303119"/>
            <a:ext cx="4191000" cy="685800"/>
          </a:xfrm>
          <a:prstGeom prst="wedgeRoundRectCallout">
            <a:avLst>
              <a:gd name="adj1" fmla="val -50796"/>
              <a:gd name="adj2" fmla="val 7800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1798638" y="2379194"/>
            <a:ext cx="4114800" cy="685800"/>
          </a:xfrm>
          <a:prstGeom prst="wedgeRoundRectCallout">
            <a:avLst>
              <a:gd name="adj1" fmla="val -49690"/>
              <a:gd name="adj2" fmla="val 85417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1752600" y="1452094"/>
            <a:ext cx="4191000" cy="685800"/>
          </a:xfrm>
          <a:prstGeom prst="wedgeRoundRectCallout">
            <a:avLst>
              <a:gd name="adj1" fmla="val -51551"/>
              <a:gd name="adj2" fmla="val 73380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379787" y="149067"/>
            <a:ext cx="5127625" cy="1143000"/>
          </a:xfrm>
        </p:spPr>
        <p:txBody>
          <a:bodyPr/>
          <a:lstStyle/>
          <a:p>
            <a:r>
              <a:rPr lang="en-US" sz="2800" i="1" dirty="0" smtClean="0"/>
              <a:t> </a:t>
            </a:r>
            <a:r>
              <a:rPr lang="en-US" sz="2800" i="1" dirty="0" smtClean="0"/>
              <a:t>7 </a:t>
            </a:r>
            <a:r>
              <a:rPr lang="en-US" sz="2800" b="1" dirty="0" smtClean="0"/>
              <a:t>HẰNG </a:t>
            </a:r>
            <a:r>
              <a:rPr lang="en-US" sz="2800" b="1" dirty="0"/>
              <a:t>ĐẲNG THỨC ĐÁNG </a:t>
            </a:r>
            <a:r>
              <a:rPr lang="en-US" sz="2800" b="1" dirty="0" smtClean="0"/>
              <a:t>NHỚ</a:t>
            </a:r>
            <a:endParaRPr lang="en-US" sz="2800" b="1" dirty="0"/>
          </a:p>
        </p:txBody>
      </p:sp>
      <p:graphicFrame>
        <p:nvGraphicFramePr>
          <p:cNvPr id="2058" name="Object 10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48167459"/>
              </p:ext>
            </p:extLst>
          </p:nvPr>
        </p:nvGraphicFramePr>
        <p:xfrm>
          <a:off x="1828800" y="1413457"/>
          <a:ext cx="3886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" name="Equation" r:id="rId3" imgW="2031840" imgH="279360" progId="Equation.DSMT4">
                  <p:embed/>
                </p:oleObj>
              </mc:Choice>
              <mc:Fallback>
                <p:oleObj name="Equation" r:id="rId3" imgW="2031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413457"/>
                        <a:ext cx="3886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mpd="sng">
                            <a:solidFill>
                              <a:srgbClr val="CC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79446031"/>
              </p:ext>
            </p:extLst>
          </p:nvPr>
        </p:nvGraphicFramePr>
        <p:xfrm>
          <a:off x="1981200" y="2327858"/>
          <a:ext cx="38100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6" name="Equation" r:id="rId5" imgW="1955520" imgH="279360" progId="Equation.DSMT4">
                  <p:embed/>
                </p:oleObj>
              </mc:Choice>
              <mc:Fallback>
                <p:oleObj name="Equation" r:id="rId5" imgW="19555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27858"/>
                        <a:ext cx="38100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92270976"/>
              </p:ext>
            </p:extLst>
          </p:nvPr>
        </p:nvGraphicFramePr>
        <p:xfrm>
          <a:off x="1851025" y="3307346"/>
          <a:ext cx="388620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7" name="Equation" r:id="rId7" imgW="2184120" imgH="253800" progId="Equation.DSMT4">
                  <p:embed/>
                </p:oleObj>
              </mc:Choice>
              <mc:Fallback>
                <p:oleObj name="Equation" r:id="rId7" imgW="2184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3307346"/>
                        <a:ext cx="3886200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061587"/>
              </p:ext>
            </p:extLst>
          </p:nvPr>
        </p:nvGraphicFramePr>
        <p:xfrm>
          <a:off x="6096000" y="4170837"/>
          <a:ext cx="43592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8" name="Equation" r:id="rId9" imgW="2374560" imgH="279360" progId="Equation.DSMT4">
                  <p:embed/>
                </p:oleObj>
              </mc:Choice>
              <mc:Fallback>
                <p:oleObj name="Equation" r:id="rId9" imgW="23745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170837"/>
                        <a:ext cx="435927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466805"/>
              </p:ext>
            </p:extLst>
          </p:nvPr>
        </p:nvGraphicFramePr>
        <p:xfrm>
          <a:off x="6096000" y="3295074"/>
          <a:ext cx="44291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9" name="Equation" r:id="rId11" imgW="2412720" imgH="279360" progId="Equation.DSMT4">
                  <p:embed/>
                </p:oleObj>
              </mc:Choice>
              <mc:Fallback>
                <p:oleObj name="Equation" r:id="rId11" imgW="24127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295074"/>
                        <a:ext cx="442912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576886"/>
              </p:ext>
            </p:extLst>
          </p:nvPr>
        </p:nvGraphicFramePr>
        <p:xfrm>
          <a:off x="6140450" y="1413457"/>
          <a:ext cx="4419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" name="Equation" r:id="rId13" imgW="2311200" imgH="279360" progId="Equation.DSMT4">
                  <p:embed/>
                </p:oleObj>
              </mc:Choice>
              <mc:Fallback>
                <p:oleObj name="Equation" r:id="rId13" imgW="2311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450" y="1413457"/>
                        <a:ext cx="4419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987341"/>
              </p:ext>
            </p:extLst>
          </p:nvPr>
        </p:nvGraphicFramePr>
        <p:xfrm>
          <a:off x="6194426" y="2327857"/>
          <a:ext cx="4200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" name="Equation" r:id="rId15" imgW="2197080" imgH="279360" progId="Equation.DSMT4">
                  <p:embed/>
                </p:oleObj>
              </mc:Choice>
              <mc:Fallback>
                <p:oleObj name="Equation" r:id="rId15" imgW="2197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4426" y="2327857"/>
                        <a:ext cx="42005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61685" y="1441309"/>
            <a:ext cx="4062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-           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42087" y="1421197"/>
            <a:ext cx="4062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-         -            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91299" y="3297394"/>
            <a:ext cx="4062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-         -      </a:t>
            </a:r>
            <a:r>
              <a:rPr lang="en-US" sz="3200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8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" grpId="0" animBg="1"/>
      <p:bldP spid="2071" grpId="0" animBg="1"/>
      <p:bldP spid="2064" grpId="0" animBg="1"/>
      <p:bldP spid="3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38200" y="1798630"/>
            <a:ext cx="815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/>
              <a:t>Bài</a:t>
            </a:r>
            <a:r>
              <a:rPr lang="en-US" sz="2800" u="sng" dirty="0"/>
              <a:t> </a:t>
            </a:r>
            <a:r>
              <a:rPr lang="en-US" sz="2800" u="sng" dirty="0" smtClean="0"/>
              <a:t>1: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pSp>
        <p:nvGrpSpPr>
          <p:cNvPr id="49167" name="Group 15"/>
          <p:cNvGrpSpPr>
            <a:grpSpLocks/>
          </p:cNvGrpSpPr>
          <p:nvPr/>
        </p:nvGrpSpPr>
        <p:grpSpPr bwMode="auto">
          <a:xfrm>
            <a:off x="1343698" y="2583285"/>
            <a:ext cx="7848599" cy="600075"/>
            <a:chOff x="720" y="2064"/>
            <a:chExt cx="4524" cy="364"/>
          </a:xfrm>
        </p:grpSpPr>
        <p:sp>
          <p:nvSpPr>
            <p:cNvPr id="49168" name="Rectangle 16"/>
            <p:cNvSpPr>
              <a:spLocks noChangeArrowheads="1"/>
            </p:cNvSpPr>
            <p:nvPr/>
          </p:nvSpPr>
          <p:spPr bwMode="auto">
            <a:xfrm>
              <a:off x="720" y="2064"/>
              <a:ext cx="4524" cy="3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/>
                <a:t>a) x</a:t>
              </a:r>
              <a:r>
                <a:rPr lang="en-US" sz="3200" baseline="30000" dirty="0"/>
                <a:t>2 </a:t>
              </a:r>
              <a:r>
                <a:rPr lang="en-US" sz="3200" dirty="0"/>
                <a:t>+ 6xy  + </a:t>
              </a:r>
              <a:r>
                <a:rPr lang="en-US" sz="3200" dirty="0" smtClean="0"/>
                <a:t>             </a:t>
              </a:r>
              <a:r>
                <a:rPr lang="en-US" sz="3200" dirty="0" smtClean="0"/>
                <a:t>=       (            </a:t>
              </a:r>
              <a:r>
                <a:rPr lang="en-US" sz="3200" dirty="0"/>
                <a:t>+ 3y)</a:t>
              </a:r>
              <a:r>
                <a:rPr lang="en-US" sz="3200" baseline="30000" dirty="0"/>
                <a:t>2</a:t>
              </a:r>
              <a:r>
                <a:rPr lang="en-US" sz="3200" dirty="0"/>
                <a:t> </a:t>
              </a:r>
            </a:p>
          </p:txBody>
        </p:sp>
        <p:sp>
          <p:nvSpPr>
            <p:cNvPr id="49169" name="Text Box 17"/>
            <p:cNvSpPr txBox="1">
              <a:spLocks noChangeArrowheads="1"/>
            </p:cNvSpPr>
            <p:nvPr/>
          </p:nvSpPr>
          <p:spPr bwMode="auto">
            <a:xfrm>
              <a:off x="1994" y="2064"/>
              <a:ext cx="432" cy="3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3200" dirty="0"/>
            </a:p>
          </p:txBody>
        </p:sp>
        <p:sp>
          <p:nvSpPr>
            <p:cNvPr id="49170" name="Text Box 18"/>
            <p:cNvSpPr txBox="1">
              <a:spLocks noChangeArrowheads="1"/>
            </p:cNvSpPr>
            <p:nvPr/>
          </p:nvSpPr>
          <p:spPr bwMode="auto">
            <a:xfrm>
              <a:off x="3371" y="2064"/>
              <a:ext cx="432" cy="3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3200" dirty="0"/>
            </a:p>
          </p:txBody>
        </p:sp>
      </p:grpSp>
      <p:grpSp>
        <p:nvGrpSpPr>
          <p:cNvPr id="49171" name="Group 19"/>
          <p:cNvGrpSpPr>
            <a:grpSpLocks/>
          </p:cNvGrpSpPr>
          <p:nvPr/>
        </p:nvGrpSpPr>
        <p:grpSpPr bwMode="auto">
          <a:xfrm>
            <a:off x="1343697" y="3246865"/>
            <a:ext cx="7620000" cy="642939"/>
            <a:chOff x="720" y="2727"/>
            <a:chExt cx="4800" cy="405"/>
          </a:xfrm>
        </p:grpSpPr>
        <p:sp>
          <p:nvSpPr>
            <p:cNvPr id="49172" name="Text Box 20"/>
            <p:cNvSpPr txBox="1">
              <a:spLocks noChangeArrowheads="1"/>
            </p:cNvSpPr>
            <p:nvPr/>
          </p:nvSpPr>
          <p:spPr bwMode="auto">
            <a:xfrm>
              <a:off x="720" y="2736"/>
              <a:ext cx="48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/>
                <a:t>b) </a:t>
              </a:r>
              <a:r>
                <a:rPr lang="en-US" sz="3200" dirty="0" smtClean="0"/>
                <a:t>(             -          )</a:t>
              </a:r>
              <a:r>
                <a:rPr lang="en-US" sz="3200" baseline="30000" dirty="0"/>
                <a:t>2</a:t>
              </a:r>
              <a:r>
                <a:rPr lang="en-US" sz="3200" dirty="0"/>
                <a:t> = x</a:t>
              </a:r>
              <a:r>
                <a:rPr lang="en-US" sz="3200" baseline="30000" dirty="0"/>
                <a:t>2</a:t>
              </a:r>
              <a:r>
                <a:rPr lang="en-US" sz="3200" dirty="0"/>
                <a:t>   -</a:t>
              </a:r>
              <a:r>
                <a:rPr lang="en-US" sz="3200" dirty="0" smtClean="0"/>
                <a:t>              </a:t>
              </a:r>
              <a:r>
                <a:rPr lang="en-US" sz="3200" dirty="0"/>
                <a:t>+ 4y</a:t>
              </a:r>
              <a:r>
                <a:rPr lang="en-US" sz="3200" baseline="30000" dirty="0"/>
                <a:t>4</a:t>
              </a:r>
              <a:endParaRPr lang="en-US" sz="3200" dirty="0"/>
            </a:p>
          </p:txBody>
        </p:sp>
        <p:sp>
          <p:nvSpPr>
            <p:cNvPr id="49173" name="Text Box 21"/>
            <p:cNvSpPr txBox="1">
              <a:spLocks noChangeArrowheads="1"/>
            </p:cNvSpPr>
            <p:nvPr/>
          </p:nvSpPr>
          <p:spPr bwMode="auto">
            <a:xfrm>
              <a:off x="3599" y="2727"/>
              <a:ext cx="432" cy="3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3200" dirty="0"/>
            </a:p>
          </p:txBody>
        </p:sp>
        <p:sp>
          <p:nvSpPr>
            <p:cNvPr id="49174" name="Text Box 22"/>
            <p:cNvSpPr txBox="1">
              <a:spLocks noChangeArrowheads="1"/>
            </p:cNvSpPr>
            <p:nvPr/>
          </p:nvSpPr>
          <p:spPr bwMode="auto">
            <a:xfrm>
              <a:off x="2056" y="2745"/>
              <a:ext cx="432" cy="3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3200" dirty="0"/>
            </a:p>
          </p:txBody>
        </p:sp>
        <p:sp>
          <p:nvSpPr>
            <p:cNvPr id="49175" name="Text Box 23"/>
            <p:cNvSpPr txBox="1">
              <a:spLocks noChangeArrowheads="1"/>
            </p:cNvSpPr>
            <p:nvPr/>
          </p:nvSpPr>
          <p:spPr bwMode="auto">
            <a:xfrm>
              <a:off x="1200" y="2755"/>
              <a:ext cx="432" cy="3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dirty="0" smtClean="0"/>
                <a:t>  </a:t>
              </a:r>
              <a:endParaRPr lang="en-US" sz="3200" dirty="0"/>
            </a:p>
          </p:txBody>
        </p:sp>
      </p:grp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755459" y="4222317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6193859" y="4222317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4898459" y="4222317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 Box 13"/>
              <p:cNvSpPr txBox="1">
                <a:spLocks noChangeArrowheads="1"/>
              </p:cNvSpPr>
              <p:nvPr/>
            </p:nvSpPr>
            <p:spPr bwMode="auto">
              <a:xfrm>
                <a:off x="1219204" y="3945289"/>
                <a:ext cx="7106986" cy="7877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 smtClean="0"/>
                  <a:t>c</a:t>
                </a:r>
                <a:r>
                  <a:rPr lang="en-US" sz="3200" dirty="0" smtClean="0"/>
                  <a:t>)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a +          )(          </a:t>
                </a:r>
                <a:r>
                  <a:rPr lang="en-US" sz="3200" dirty="0" smtClean="0"/>
                  <a:t>-             +            </a:t>
                </a:r>
                <a:r>
                  <a:rPr lang="en-US" sz="3200" dirty="0" smtClean="0"/>
                  <a:t>) </a:t>
                </a:r>
                <a:r>
                  <a:rPr lang="en-US" sz="3200" dirty="0"/>
                  <a:t>= </a:t>
                </a:r>
              </a:p>
            </p:txBody>
          </p:sp>
        </mc:Choice>
        <mc:Fallback>
          <p:sp>
            <p:nvSpPr>
              <p:cNvPr id="23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9204" y="3945289"/>
                <a:ext cx="7106986" cy="787716"/>
              </a:xfrm>
              <a:prstGeom prst="rect">
                <a:avLst/>
              </a:prstGeom>
              <a:blipFill rotWithShape="0">
                <a:blip r:embed="rId2"/>
                <a:stretch>
                  <a:fillRect l="-2144" b="-124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8449404" y="4046759"/>
            <a:ext cx="31546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+ 27b</a:t>
            </a:r>
            <a:r>
              <a:rPr lang="en-US" sz="3200" baseline="30000" dirty="0" smtClean="0"/>
              <a:t>3</a:t>
            </a:r>
            <a:endParaRPr lang="en-US" sz="3200" dirty="0"/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1343697" y="4946159"/>
            <a:ext cx="685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d</a:t>
            </a:r>
            <a:r>
              <a:rPr lang="en-US" sz="3600" dirty="0" smtClean="0"/>
              <a:t>) (</a:t>
            </a:r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dirty="0" smtClean="0"/>
              <a:t>   - 4y </a:t>
            </a:r>
            <a:r>
              <a:rPr lang="en-US" sz="3600" dirty="0"/>
              <a:t>)(          +20xy+          )= </a:t>
            </a: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2072470" y="5041186"/>
            <a:ext cx="683555" cy="517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4063849" y="5026088"/>
            <a:ext cx="834721" cy="483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6489740" y="5013025"/>
            <a:ext cx="825459" cy="4906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7902068" y="4961818"/>
            <a:ext cx="35755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 125x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– 64y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     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450337" y="183843"/>
            <a:ext cx="112409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Dạng</a:t>
            </a:r>
            <a:r>
              <a:rPr lang="en-US" sz="5400" b="1" i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</a:t>
            </a:r>
            <a:r>
              <a:rPr lang="en-US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Điền</a:t>
            </a:r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vào</a:t>
            </a:r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ô </a:t>
            </a:r>
            <a:r>
              <a:rPr lang="en-US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trống</a:t>
            </a:r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các</a:t>
            </a:r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hạng</a:t>
            </a:r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tử</a:t>
            </a:r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thích</a:t>
            </a:r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hợp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9409524" y="4961818"/>
            <a:ext cx="766686" cy="58043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2536533" y="4157472"/>
            <a:ext cx="735595" cy="4900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512144" y="3954289"/>
                <a:ext cx="1055711" cy="8673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m:rPr>
                          <m:nor/>
                        </m:rPr>
                        <a:rPr lang="en-US" sz="3000" dirty="0"/>
                        <m:t>a</m:t>
                      </m:r>
                      <m:r>
                        <m:rPr>
                          <m:nor/>
                        </m:rPr>
                        <a:rPr lang="en-US" sz="3000" baseline="30000" dirty="0"/>
                        <m:t>3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2144" y="3954289"/>
                <a:ext cx="1055711" cy="8673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7621111" y="4010133"/>
            <a:ext cx="705079" cy="794232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2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037932" y="1246551"/>
            <a:ext cx="1034199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 dirty="0" err="1" smtClean="0">
                <a:solidFill>
                  <a:srgbClr val="FF0000"/>
                </a:solidFill>
              </a:rPr>
              <a:t>Bài</a:t>
            </a:r>
            <a:r>
              <a:rPr lang="en-US" sz="3600" u="sng" dirty="0" smtClean="0">
                <a:solidFill>
                  <a:srgbClr val="FF0000"/>
                </a:solidFill>
              </a:rPr>
              <a:t> </a:t>
            </a:r>
            <a:r>
              <a:rPr lang="en-US" sz="3600" u="sng" dirty="0" smtClean="0">
                <a:solidFill>
                  <a:srgbClr val="FF0000"/>
                </a:solidFill>
              </a:rPr>
              <a:t>2: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Tìm</a:t>
            </a:r>
            <a:r>
              <a:rPr lang="en-US" sz="3600" dirty="0">
                <a:solidFill>
                  <a:srgbClr val="FF0000"/>
                </a:solidFill>
              </a:rPr>
              <a:t> x, </a:t>
            </a:r>
            <a:r>
              <a:rPr lang="en-US" sz="3600" dirty="0" err="1">
                <a:solidFill>
                  <a:srgbClr val="FF0000"/>
                </a:solidFill>
              </a:rPr>
              <a:t>biết</a:t>
            </a:r>
            <a:r>
              <a:rPr lang="en-US" sz="3600" dirty="0">
                <a:solidFill>
                  <a:srgbClr val="FF0000"/>
                </a:solidFill>
              </a:rPr>
              <a:t>: 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US" sz="3600" dirty="0" smtClean="0">
                <a:solidFill>
                  <a:srgbClr val="00B050"/>
                </a:solidFill>
              </a:rPr>
              <a:t>( x  + 2 )</a:t>
            </a:r>
            <a:r>
              <a:rPr lang="en-US" sz="3600" baseline="30000" dirty="0" smtClean="0">
                <a:solidFill>
                  <a:srgbClr val="00B050"/>
                </a:solidFill>
              </a:rPr>
              <a:t>2</a:t>
            </a:r>
            <a:r>
              <a:rPr lang="en-US" sz="3600" dirty="0" smtClean="0">
                <a:solidFill>
                  <a:srgbClr val="00B050"/>
                </a:solidFill>
              </a:rPr>
              <a:t>   - 9  = 0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600" dirty="0" smtClean="0"/>
              <a:t>( x  </a:t>
            </a:r>
            <a:r>
              <a:rPr lang="en-US" sz="3600" dirty="0" smtClean="0"/>
              <a:t>- </a:t>
            </a:r>
            <a:r>
              <a:rPr lang="en-US" sz="3600" dirty="0" smtClean="0"/>
              <a:t>2 )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  -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+ 4  = 0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600" dirty="0" smtClean="0">
                <a:solidFill>
                  <a:srgbClr val="00B050"/>
                </a:solidFill>
              </a:rPr>
              <a:t>  </a:t>
            </a:r>
            <a:r>
              <a:rPr lang="en-US" sz="3600" dirty="0" smtClean="0">
                <a:solidFill>
                  <a:srgbClr val="00B050"/>
                </a:solidFill>
              </a:rPr>
              <a:t>(x-2) (x</a:t>
            </a:r>
            <a:r>
              <a:rPr lang="en-US" sz="3600" baseline="30000" dirty="0" smtClean="0">
                <a:solidFill>
                  <a:srgbClr val="00B050"/>
                </a:solidFill>
              </a:rPr>
              <a:t>2</a:t>
            </a:r>
            <a:r>
              <a:rPr lang="en-US" sz="3600" dirty="0" smtClean="0">
                <a:solidFill>
                  <a:srgbClr val="00B050"/>
                </a:solidFill>
              </a:rPr>
              <a:t>+2x+4) – x(x-1)(x+1)=0</a:t>
            </a:r>
            <a:endParaRPr lang="en-US" sz="3600" dirty="0" smtClean="0">
              <a:solidFill>
                <a:srgbClr val="00B050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600" dirty="0" smtClean="0"/>
              <a:t> ( </a:t>
            </a:r>
            <a:r>
              <a:rPr lang="en-US" sz="3600" dirty="0" smtClean="0"/>
              <a:t>x+1 )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– (x+3)(x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-</a:t>
            </a:r>
            <a:r>
              <a:rPr lang="en-US" sz="3600" dirty="0" smtClean="0"/>
              <a:t>3x+9) - 3x</a:t>
            </a:r>
            <a:r>
              <a:rPr lang="en-US" sz="3600" baseline="30000" dirty="0" smtClean="0"/>
              <a:t>2 </a:t>
            </a:r>
            <a:r>
              <a:rPr lang="en-US" sz="3600" dirty="0" smtClean="0"/>
              <a:t>– 1 = 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0337" y="183843"/>
            <a:ext cx="112409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i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Dạng</a:t>
            </a:r>
            <a:r>
              <a:rPr lang="en-US" sz="4400" b="1" i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Tìm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x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74229" y="391886"/>
            <a:ext cx="5799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Nhóm</a:t>
            </a:r>
            <a:r>
              <a:rPr lang="en-US" sz="3200" dirty="0" smtClean="0">
                <a:solidFill>
                  <a:srgbClr val="FF0000"/>
                </a:solidFill>
              </a:rPr>
              <a:t> 1, 2: </a:t>
            </a:r>
            <a:r>
              <a:rPr lang="en-US" sz="3200" dirty="0" err="1" smtClean="0">
                <a:solidFill>
                  <a:srgbClr val="FF0000"/>
                </a:solidFill>
              </a:rPr>
              <a:t>thực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hiện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câu</a:t>
            </a:r>
            <a:r>
              <a:rPr lang="en-US" sz="3200" dirty="0" smtClean="0">
                <a:solidFill>
                  <a:srgbClr val="FF0000"/>
                </a:solidFill>
              </a:rPr>
              <a:t> a </a:t>
            </a:r>
            <a:r>
              <a:rPr lang="en-US" sz="3200" dirty="0" err="1" smtClean="0">
                <a:solidFill>
                  <a:srgbClr val="FF0000"/>
                </a:solidFill>
              </a:rPr>
              <a:t>và</a:t>
            </a:r>
            <a:r>
              <a:rPr lang="en-US" sz="3200" dirty="0" smtClean="0">
                <a:solidFill>
                  <a:srgbClr val="FF0000"/>
                </a:solidFill>
              </a:rPr>
              <a:t> c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Nhóm</a:t>
            </a:r>
            <a:r>
              <a:rPr lang="en-US" sz="3200" dirty="0" smtClean="0">
                <a:solidFill>
                  <a:srgbClr val="FF0000"/>
                </a:solidFill>
              </a:rPr>
              <a:t> 3, 4: </a:t>
            </a:r>
            <a:r>
              <a:rPr lang="en-US" sz="3200" dirty="0" err="1" smtClean="0">
                <a:solidFill>
                  <a:srgbClr val="FF0000"/>
                </a:solidFill>
              </a:rPr>
              <a:t>thực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hiện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câu</a:t>
            </a:r>
            <a:r>
              <a:rPr lang="en-US" sz="3200" dirty="0" smtClean="0">
                <a:solidFill>
                  <a:srgbClr val="FF0000"/>
                </a:solidFill>
              </a:rPr>
              <a:t> b </a:t>
            </a:r>
            <a:r>
              <a:rPr lang="en-US" sz="3200" dirty="0" err="1" smtClean="0">
                <a:solidFill>
                  <a:srgbClr val="FF0000"/>
                </a:solidFill>
              </a:rPr>
              <a:t>và</a:t>
            </a:r>
            <a:r>
              <a:rPr lang="en-US" sz="3200" dirty="0" smtClean="0">
                <a:solidFill>
                  <a:srgbClr val="FF0000"/>
                </a:solidFill>
              </a:rPr>
              <a:t> d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Thời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gian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làm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bài</a:t>
            </a:r>
            <a:r>
              <a:rPr lang="en-US" sz="3200" dirty="0" smtClean="0">
                <a:solidFill>
                  <a:srgbClr val="FF0000"/>
                </a:solidFill>
              </a:rPr>
              <a:t> 7p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52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04710" y="71315"/>
            <a:ext cx="4175759" cy="31085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b) ( </a:t>
            </a:r>
            <a:r>
              <a:rPr lang="en-US" sz="2800" dirty="0"/>
              <a:t>x  -</a:t>
            </a:r>
            <a:r>
              <a:rPr lang="en-US" sz="2800" dirty="0" smtClean="0"/>
              <a:t> </a:t>
            </a:r>
            <a:r>
              <a:rPr lang="en-US" sz="2800" dirty="0"/>
              <a:t>2 )</a:t>
            </a:r>
            <a:r>
              <a:rPr lang="en-US" sz="2800" baseline="30000" dirty="0"/>
              <a:t>2</a:t>
            </a:r>
            <a:r>
              <a:rPr lang="en-US" sz="2800" dirty="0"/>
              <a:t>   - x</a:t>
            </a:r>
            <a:r>
              <a:rPr lang="en-US" sz="2800" baseline="30000" dirty="0"/>
              <a:t>2</a:t>
            </a:r>
            <a:r>
              <a:rPr lang="en-US" sz="2800" dirty="0"/>
              <a:t> + 4  = </a:t>
            </a:r>
            <a:r>
              <a:rPr lang="en-US" sz="2800" dirty="0" smtClean="0"/>
              <a:t>0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ym typeface="Wingdings" panose="05000000000000000000" pitchFamily="2" charset="2"/>
              </a:rPr>
              <a:t>    x</a:t>
            </a:r>
            <a:r>
              <a:rPr lang="en-US" sz="2800" baseline="30000" dirty="0" smtClean="0">
                <a:sym typeface="Wingdings" panose="05000000000000000000" pitchFamily="2" charset="2"/>
              </a:rPr>
              <a:t>2 </a:t>
            </a:r>
            <a:r>
              <a:rPr lang="en-US" sz="2800" dirty="0">
                <a:sym typeface="Wingdings" panose="05000000000000000000" pitchFamily="2" charset="2"/>
              </a:rPr>
              <a:t>-</a:t>
            </a:r>
            <a:r>
              <a:rPr lang="en-US" sz="2800" dirty="0" smtClean="0">
                <a:sym typeface="Wingdings" panose="05000000000000000000" pitchFamily="2" charset="2"/>
              </a:rPr>
              <a:t> 4x + 4 – x </a:t>
            </a:r>
            <a:r>
              <a:rPr lang="en-US" sz="2800" baseline="30000" dirty="0" smtClean="0">
                <a:sym typeface="Wingdings" panose="05000000000000000000" pitchFamily="2" charset="2"/>
              </a:rPr>
              <a:t>2 </a:t>
            </a:r>
            <a:r>
              <a:rPr lang="en-US" sz="2800" dirty="0" smtClean="0">
                <a:sym typeface="Wingdings" panose="05000000000000000000" pitchFamily="2" charset="2"/>
              </a:rPr>
              <a:t>+ 4 = 0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ym typeface="Wingdings" panose="05000000000000000000" pitchFamily="2" charset="2"/>
              </a:rPr>
              <a:t>                        -4x + 8 = 0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ym typeface="Wingdings" panose="05000000000000000000" pitchFamily="2" charset="2"/>
              </a:rPr>
              <a:t>                                   x=2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ym typeface="Wingdings" panose="05000000000000000000" pitchFamily="2" charset="2"/>
              </a:rPr>
              <a:t>             </a:t>
            </a:r>
            <a:r>
              <a:rPr lang="en-US" sz="2800" dirty="0" err="1" smtClean="0">
                <a:sym typeface="Wingdings" panose="05000000000000000000" pitchFamily="2" charset="2"/>
              </a:rPr>
              <a:t>Vậy</a:t>
            </a:r>
            <a:r>
              <a:rPr lang="en-US" sz="2800" dirty="0" smtClean="0">
                <a:sym typeface="Wingdings" panose="05000000000000000000" pitchFamily="2" charset="2"/>
              </a:rPr>
              <a:t> x = 2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905692" y="71315"/>
            <a:ext cx="4175759" cy="31085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US" sz="2800" dirty="0" smtClean="0"/>
              <a:t>( </a:t>
            </a:r>
            <a:r>
              <a:rPr lang="en-US" sz="2800" dirty="0"/>
              <a:t>x  + 2 )</a:t>
            </a:r>
            <a:r>
              <a:rPr lang="en-US" sz="2800" baseline="30000" dirty="0"/>
              <a:t>2</a:t>
            </a:r>
            <a:r>
              <a:rPr lang="en-US" sz="2800" dirty="0"/>
              <a:t>  </a:t>
            </a:r>
            <a:r>
              <a:rPr lang="en-US" sz="2800" dirty="0" smtClean="0"/>
              <a:t>- </a:t>
            </a:r>
            <a:r>
              <a:rPr lang="en-US" sz="2800" dirty="0"/>
              <a:t>9  = </a:t>
            </a:r>
            <a:r>
              <a:rPr lang="en-US" sz="2800" dirty="0" smtClean="0"/>
              <a:t>0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            (x+2)</a:t>
            </a:r>
            <a:r>
              <a:rPr lang="en-US" sz="2800" baseline="30000" dirty="0" smtClean="0"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ym typeface="Wingdings" panose="05000000000000000000" pitchFamily="2" charset="2"/>
              </a:rPr>
              <a:t> -3</a:t>
            </a:r>
            <a:r>
              <a:rPr lang="en-US" sz="2800" baseline="30000" dirty="0" smtClean="0"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ym typeface="Wingdings" panose="05000000000000000000" pitchFamily="2" charset="2"/>
              </a:rPr>
              <a:t> =0</a:t>
            </a:r>
            <a:endParaRPr lang="en-US" sz="2800" baseline="30000" dirty="0" smtClean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   (x+2-3)(x+2+3)=0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           (x-1)(x+5)=0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TH1: x-1=0      TH2: x+5=0</a:t>
            </a:r>
          </a:p>
          <a:p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        x=1                   x=-5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          </a:t>
            </a:r>
            <a:r>
              <a:rPr lang="en-US" sz="2800" dirty="0" err="1" smtClean="0">
                <a:sym typeface="Wingdings" panose="05000000000000000000" pitchFamily="2" charset="2"/>
              </a:rPr>
              <a:t>Vậy</a:t>
            </a:r>
            <a:r>
              <a:rPr lang="en-US" sz="2800" dirty="0" smtClean="0">
                <a:sym typeface="Wingdings" panose="05000000000000000000" pitchFamily="2" charset="2"/>
              </a:rPr>
              <a:t> x= 1 </a:t>
            </a:r>
            <a:r>
              <a:rPr lang="en-US" sz="2800" dirty="0" err="1" smtClean="0">
                <a:sym typeface="Wingdings" panose="05000000000000000000" pitchFamily="2" charset="2"/>
              </a:rPr>
              <a:t>và</a:t>
            </a:r>
            <a:r>
              <a:rPr lang="en-US" sz="2800" dirty="0" smtClean="0">
                <a:sym typeface="Wingdings" panose="05000000000000000000" pitchFamily="2" charset="2"/>
              </a:rPr>
              <a:t> x=5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68085" y="3368177"/>
            <a:ext cx="5050971" cy="28931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ym typeface="Wingdings" panose="05000000000000000000" pitchFamily="2" charset="2"/>
              </a:rPr>
              <a:t>c) </a:t>
            </a:r>
            <a:r>
              <a:rPr lang="en-US" sz="2800" dirty="0"/>
              <a:t>(x-2) (x</a:t>
            </a:r>
            <a:r>
              <a:rPr lang="en-US" sz="2800" baseline="30000" dirty="0"/>
              <a:t>2</a:t>
            </a:r>
            <a:r>
              <a:rPr lang="en-US" sz="2800" dirty="0"/>
              <a:t>+2x+4) – x(x-1)(x+1)=</a:t>
            </a:r>
            <a:r>
              <a:rPr lang="en-US" sz="2800" dirty="0" smtClean="0"/>
              <a:t>0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                              (x</a:t>
            </a:r>
            <a:r>
              <a:rPr lang="en-US" sz="2800" baseline="30000" dirty="0" smtClean="0"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ym typeface="Wingdings" panose="05000000000000000000" pitchFamily="2" charset="2"/>
              </a:rPr>
              <a:t> -8)-x(x</a:t>
            </a:r>
            <a:r>
              <a:rPr lang="en-US" sz="2800" baseline="30000" dirty="0" smtClean="0"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ym typeface="Wingdings" panose="05000000000000000000" pitchFamily="2" charset="2"/>
              </a:rPr>
              <a:t>-1)=0</a:t>
            </a:r>
          </a:p>
          <a:p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                                     x</a:t>
            </a:r>
            <a:r>
              <a:rPr lang="en-US" sz="2800" baseline="30000" dirty="0" smtClean="0"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ym typeface="Wingdings" panose="05000000000000000000" pitchFamily="2" charset="2"/>
              </a:rPr>
              <a:t>-8-x</a:t>
            </a:r>
            <a:r>
              <a:rPr lang="en-US" sz="2800" baseline="30000" dirty="0" smtClean="0"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ym typeface="Wingdings" panose="05000000000000000000" pitchFamily="2" charset="2"/>
              </a:rPr>
              <a:t>+x=0</a:t>
            </a:r>
          </a:p>
          <a:p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                                             -8+x=0</a:t>
            </a:r>
          </a:p>
          <a:p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                                                   x=8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ym typeface="Wingdings" panose="05000000000000000000" pitchFamily="2" charset="2"/>
              </a:rPr>
              <a:t>                  </a:t>
            </a:r>
            <a:r>
              <a:rPr lang="en-US" sz="2800" dirty="0" err="1" smtClean="0">
                <a:sym typeface="Wingdings" panose="05000000000000000000" pitchFamily="2" charset="2"/>
              </a:rPr>
              <a:t>Vậy</a:t>
            </a:r>
            <a:r>
              <a:rPr lang="en-US" sz="2800" dirty="0" smtClean="0">
                <a:sym typeface="Wingdings" panose="05000000000000000000" pitchFamily="2" charset="2"/>
              </a:rPr>
              <a:t> x= 8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876108" y="3368177"/>
            <a:ext cx="6315892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ym typeface="Wingdings" panose="05000000000000000000" pitchFamily="2" charset="2"/>
              </a:rPr>
              <a:t>d</a:t>
            </a:r>
            <a:r>
              <a:rPr lang="en-US" sz="2800" dirty="0" smtClean="0">
                <a:sym typeface="Wingdings" panose="05000000000000000000" pitchFamily="2" charset="2"/>
              </a:rPr>
              <a:t>) </a:t>
            </a:r>
            <a:r>
              <a:rPr lang="en-US" sz="2800" dirty="0"/>
              <a:t>( x+1 )</a:t>
            </a:r>
            <a:r>
              <a:rPr lang="en-US" sz="2800" baseline="30000" dirty="0"/>
              <a:t>3</a:t>
            </a:r>
            <a:r>
              <a:rPr lang="en-US" sz="2800" dirty="0"/>
              <a:t> – (x+3)(x</a:t>
            </a:r>
            <a:r>
              <a:rPr lang="en-US" sz="2800" baseline="30000" dirty="0"/>
              <a:t>2</a:t>
            </a:r>
            <a:r>
              <a:rPr lang="en-US" sz="2800" dirty="0"/>
              <a:t>-3x+9) - 3x</a:t>
            </a:r>
            <a:r>
              <a:rPr lang="en-US" sz="2800" baseline="30000" dirty="0"/>
              <a:t>2 </a:t>
            </a:r>
            <a:r>
              <a:rPr lang="en-US" sz="2800" dirty="0"/>
              <a:t>– 1 = </a:t>
            </a:r>
            <a:r>
              <a:rPr lang="en-US" sz="2800" dirty="0" smtClean="0"/>
              <a:t>0</a:t>
            </a:r>
          </a:p>
          <a:p>
            <a:r>
              <a:rPr lang="en-US" sz="2800" dirty="0" smtClean="0"/>
              <a:t>           x</a:t>
            </a:r>
            <a:r>
              <a:rPr lang="en-US" sz="2800" baseline="30000" dirty="0" smtClean="0"/>
              <a:t>3 </a:t>
            </a:r>
            <a:r>
              <a:rPr lang="en-US" sz="2800" dirty="0" smtClean="0"/>
              <a:t>+</a:t>
            </a:r>
            <a:r>
              <a:rPr lang="en-US" sz="2800" baseline="30000" dirty="0" smtClean="0"/>
              <a:t>  </a:t>
            </a:r>
            <a:r>
              <a:rPr lang="en-US" sz="2800" dirty="0" smtClean="0"/>
              <a:t>3x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+3x+1-(x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+27) – 3x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-1=0</a:t>
            </a:r>
          </a:p>
          <a:p>
            <a:r>
              <a:rPr lang="en-US" sz="2800" dirty="0" smtClean="0"/>
              <a:t>             </a:t>
            </a:r>
            <a:r>
              <a:rPr lang="en-US" sz="2800" dirty="0"/>
              <a:t>x</a:t>
            </a:r>
            <a:r>
              <a:rPr lang="en-US" sz="2800" baseline="30000" dirty="0"/>
              <a:t>3 </a:t>
            </a:r>
            <a:r>
              <a:rPr lang="en-US" sz="2800" dirty="0"/>
              <a:t>+</a:t>
            </a:r>
            <a:r>
              <a:rPr lang="en-US" sz="2800" baseline="30000" dirty="0"/>
              <a:t>  </a:t>
            </a:r>
            <a:r>
              <a:rPr lang="en-US" sz="2800" dirty="0"/>
              <a:t>3x</a:t>
            </a:r>
            <a:r>
              <a:rPr lang="en-US" sz="2800" baseline="30000" dirty="0"/>
              <a:t>2</a:t>
            </a:r>
            <a:r>
              <a:rPr lang="en-US" sz="2800" dirty="0"/>
              <a:t> +</a:t>
            </a:r>
            <a:r>
              <a:rPr lang="en-US" sz="2800" dirty="0" smtClean="0"/>
              <a:t>3x+1-x</a:t>
            </a:r>
            <a:r>
              <a:rPr lang="en-US" sz="2800" baseline="30000" dirty="0" smtClean="0"/>
              <a:t>3 </a:t>
            </a:r>
            <a:r>
              <a:rPr lang="en-US" sz="2800" dirty="0" smtClean="0"/>
              <a:t>- 27 </a:t>
            </a:r>
            <a:r>
              <a:rPr lang="en-US" sz="2800" dirty="0"/>
              <a:t>– </a:t>
            </a:r>
            <a:r>
              <a:rPr lang="en-US" sz="2800" dirty="0" smtClean="0"/>
              <a:t>3x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-1=0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              3x-27=0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                      x=9</a:t>
            </a:r>
            <a:endParaRPr lang="en-US" sz="2800" dirty="0"/>
          </a:p>
          <a:p>
            <a:r>
              <a:rPr lang="en-US" sz="2800" dirty="0" smtClean="0">
                <a:sym typeface="Wingdings" panose="05000000000000000000" pitchFamily="2" charset="2"/>
              </a:rPr>
              <a:t>                 </a:t>
            </a:r>
            <a:r>
              <a:rPr lang="en-US" sz="2800" dirty="0" err="1" smtClean="0">
                <a:sym typeface="Wingdings" panose="05000000000000000000" pitchFamily="2" charset="2"/>
              </a:rPr>
              <a:t>Vậy</a:t>
            </a:r>
            <a:r>
              <a:rPr lang="en-US" sz="2800" dirty="0" smtClean="0">
                <a:sym typeface="Wingdings" panose="05000000000000000000" pitchFamily="2" charset="2"/>
              </a:rPr>
              <a:t> x= 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0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64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489166"/>
            <a:ext cx="8869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Bài</a:t>
            </a:r>
            <a:r>
              <a:rPr lang="en-US" sz="4800" dirty="0" smtClean="0">
                <a:solidFill>
                  <a:srgbClr val="FF0000"/>
                </a:solidFill>
              </a:rPr>
              <a:t> 3: </a:t>
            </a:r>
            <a:r>
              <a:rPr lang="en-US" sz="4800" dirty="0" err="1" smtClean="0">
                <a:solidFill>
                  <a:srgbClr val="FF0000"/>
                </a:solidFill>
              </a:rPr>
              <a:t>Rút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gọn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biểu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thức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sau</a:t>
            </a:r>
            <a:r>
              <a:rPr lang="en-US" sz="4800" dirty="0" smtClean="0">
                <a:solidFill>
                  <a:srgbClr val="FF0000"/>
                </a:solidFill>
              </a:rPr>
              <a:t>: </a:t>
            </a:r>
          </a:p>
          <a:p>
            <a:pPr marL="342900" indent="-342900">
              <a:buAutoNum type="alphaLcParenR"/>
            </a:pPr>
            <a:r>
              <a:rPr lang="en-US" sz="4800" dirty="0" smtClean="0"/>
              <a:t>A= (1-x)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- (x-2)</a:t>
            </a:r>
            <a:r>
              <a:rPr lang="en-US" sz="4800" baseline="30000" dirty="0" smtClean="0"/>
              <a:t>2</a:t>
            </a:r>
            <a:endParaRPr lang="en-US" sz="4800" dirty="0"/>
          </a:p>
          <a:p>
            <a:pPr marL="342900" indent="-342900">
              <a:buAutoNum type="alphaLcParenR"/>
            </a:pPr>
            <a:r>
              <a:rPr lang="en-US" sz="4800" dirty="0" smtClean="0"/>
              <a:t>B= (x-2)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– 2(x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-4)+ (x+2)</a:t>
            </a:r>
            <a:r>
              <a:rPr lang="en-US" sz="4800" baseline="30000" dirty="0" smtClean="0"/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1427" y="226201"/>
            <a:ext cx="7479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Dạng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3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Rút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gọn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biểu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thức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665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64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365" y="1180959"/>
            <a:ext cx="47807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C1: A= (1-x)</a:t>
            </a:r>
            <a:r>
              <a:rPr lang="en-US" sz="4000" baseline="30000" dirty="0" smtClean="0">
                <a:solidFill>
                  <a:srgbClr val="00B050"/>
                </a:solidFill>
              </a:rPr>
              <a:t>2</a:t>
            </a:r>
            <a:r>
              <a:rPr lang="en-US" sz="4000" dirty="0">
                <a:solidFill>
                  <a:srgbClr val="00B050"/>
                </a:solidFill>
              </a:rPr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-(x-2)</a:t>
            </a:r>
            <a:r>
              <a:rPr lang="en-US" sz="4000" baseline="30000" dirty="0" smtClean="0">
                <a:solidFill>
                  <a:srgbClr val="00B050"/>
                </a:solidFill>
              </a:rPr>
              <a:t>2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A= (1-2x+x</a:t>
            </a:r>
            <a:r>
              <a:rPr lang="en-US" sz="4000" baseline="30000" dirty="0" smtClean="0">
                <a:solidFill>
                  <a:srgbClr val="00B050"/>
                </a:solidFill>
              </a:rPr>
              <a:t>2</a:t>
            </a:r>
            <a:r>
              <a:rPr lang="en-US" sz="4000" dirty="0" smtClean="0">
                <a:solidFill>
                  <a:srgbClr val="00B050"/>
                </a:solidFill>
              </a:rPr>
              <a:t>)-(x</a:t>
            </a:r>
            <a:r>
              <a:rPr lang="en-US" sz="4000" baseline="30000" dirty="0" smtClean="0">
                <a:solidFill>
                  <a:srgbClr val="00B050"/>
                </a:solidFill>
              </a:rPr>
              <a:t>2</a:t>
            </a:r>
            <a:r>
              <a:rPr lang="en-US" sz="4000" dirty="0" smtClean="0">
                <a:solidFill>
                  <a:srgbClr val="00B050"/>
                </a:solidFill>
              </a:rPr>
              <a:t>-4x+4)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A= 1-2x+x</a:t>
            </a:r>
            <a:r>
              <a:rPr lang="en-US" sz="4000" baseline="30000" dirty="0" smtClean="0">
                <a:solidFill>
                  <a:srgbClr val="00B050"/>
                </a:solidFill>
              </a:rPr>
              <a:t>2</a:t>
            </a:r>
            <a:r>
              <a:rPr lang="en-US" sz="4000" dirty="0" smtClean="0">
                <a:solidFill>
                  <a:srgbClr val="00B050"/>
                </a:solidFill>
              </a:rPr>
              <a:t>-x</a:t>
            </a:r>
            <a:r>
              <a:rPr lang="en-US" sz="4000" baseline="30000" dirty="0" smtClean="0">
                <a:solidFill>
                  <a:srgbClr val="00B050"/>
                </a:solidFill>
              </a:rPr>
              <a:t>2</a:t>
            </a:r>
            <a:r>
              <a:rPr lang="en-US" sz="4000" dirty="0" smtClean="0">
                <a:solidFill>
                  <a:srgbClr val="00B050"/>
                </a:solidFill>
              </a:rPr>
              <a:t>+4x-4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A= 2x-3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1427" y="226201"/>
            <a:ext cx="7479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Dạng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3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Rút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gọn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biểu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thức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6888" y="1189478"/>
            <a:ext cx="72886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C1 B= (x-2)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 – 2(x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-4)+ (x+2)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B= (x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-4x+4)-(2x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-8)+(x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+4x+4)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B=x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-4x+4-2x</a:t>
            </a:r>
            <a:r>
              <a:rPr lang="en-US" sz="4000" baseline="30000" dirty="0" smtClean="0">
                <a:solidFill>
                  <a:srgbClr val="FF0000"/>
                </a:solidFill>
              </a:rPr>
              <a:t>2 </a:t>
            </a:r>
            <a:r>
              <a:rPr lang="en-US" sz="4000" dirty="0" smtClean="0">
                <a:solidFill>
                  <a:srgbClr val="FF0000"/>
                </a:solidFill>
              </a:rPr>
              <a:t>+8+x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+4x+4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B= (x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-2x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+x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)+(</a:t>
            </a:r>
            <a:r>
              <a:rPr lang="en-US" sz="4000" dirty="0">
                <a:solidFill>
                  <a:srgbClr val="FF0000"/>
                </a:solidFill>
              </a:rPr>
              <a:t>-</a:t>
            </a:r>
            <a:r>
              <a:rPr lang="en-US" sz="4000" dirty="0" smtClean="0">
                <a:solidFill>
                  <a:srgbClr val="FF0000"/>
                </a:solidFill>
              </a:rPr>
              <a:t>4x+4x)+(4+8+4)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B= 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365" y="3735504"/>
            <a:ext cx="61373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C2: A= (1-x)</a:t>
            </a:r>
            <a:r>
              <a:rPr lang="en-US" sz="4400" baseline="30000" dirty="0" smtClean="0">
                <a:solidFill>
                  <a:srgbClr val="00B050"/>
                </a:solidFill>
              </a:rPr>
              <a:t>2</a:t>
            </a:r>
            <a:r>
              <a:rPr lang="en-US" sz="4400" dirty="0" smtClean="0">
                <a:solidFill>
                  <a:srgbClr val="00B050"/>
                </a:solidFill>
              </a:rPr>
              <a:t>- (x-2)</a:t>
            </a:r>
            <a:r>
              <a:rPr lang="en-US" sz="4400" baseline="30000" dirty="0" smtClean="0">
                <a:solidFill>
                  <a:srgbClr val="00B050"/>
                </a:solidFill>
              </a:rPr>
              <a:t>2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A= (1-x+x-2)(1-x-x+2)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A= -1.(3-2x)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A= 2x-3</a:t>
            </a:r>
          </a:p>
          <a:p>
            <a:endParaRPr lang="en-US" sz="4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406888" y="4414292"/>
            <a:ext cx="72886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C2 B= (x-2)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 – 2(x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-4)+ (x+2)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B= (x-2)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-2(x-2)(x+2)+</a:t>
            </a:r>
            <a:r>
              <a:rPr lang="en-US" sz="4000" dirty="0">
                <a:solidFill>
                  <a:srgbClr val="FF0000"/>
                </a:solidFill>
              </a:rPr>
              <a:t> (x+2)</a:t>
            </a:r>
            <a:r>
              <a:rPr lang="en-US" sz="4000" baseline="30000" dirty="0">
                <a:solidFill>
                  <a:srgbClr val="FF0000"/>
                </a:solidFill>
              </a:rPr>
              <a:t>2 </a:t>
            </a:r>
            <a:endParaRPr lang="en-US" sz="4000" baseline="30000" dirty="0" smtClean="0">
              <a:solidFill>
                <a:srgbClr val="FF000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B=[(x-2)-(x+2)]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B= (x-2-x-2)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=(-4)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=16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274365" y="1240971"/>
            <a:ext cx="132523" cy="578258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13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6686" y="77796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b="1" dirty="0" err="1">
                <a:solidFill>
                  <a:srgbClr val="008000"/>
                </a:solidFill>
                <a:latin typeface="Open Sans"/>
              </a:rPr>
              <a:t>Câu</a:t>
            </a:r>
            <a:r>
              <a:rPr lang="en-US" b="1" dirty="0">
                <a:solidFill>
                  <a:srgbClr val="008000"/>
                </a:solidFill>
                <a:latin typeface="Open Sans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Open Sans"/>
              </a:rPr>
              <a:t>1: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Open Sans"/>
              </a:rPr>
              <a:t>Đẳng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"/>
              </a:rPr>
              <a:t>thức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"/>
              </a:rPr>
              <a:t>nào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"/>
              </a:rPr>
              <a:t>sau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"/>
              </a:rPr>
              <a:t>đây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"/>
              </a:rPr>
              <a:t>không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"/>
              </a:rPr>
              <a:t>đúng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?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Open Sans"/>
              </a:rPr>
              <a:t>A. x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 – 6x + 9 = (x – 3)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endParaRPr lang="en-US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Open Sans"/>
              </a:rPr>
              <a:t>B. x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 – 6x + 9 = (3 – x)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endParaRPr lang="en-US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Open Sans"/>
              </a:rPr>
              <a:t>C. x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 – 6x + 9 = –(3 – x)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endParaRPr lang="en-US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58788" y="1259173"/>
            <a:ext cx="6879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Open Sans"/>
              </a:rPr>
              <a:t>+) A </a:t>
            </a:r>
            <a:r>
              <a:rPr lang="en-US" dirty="0" err="1">
                <a:solidFill>
                  <a:srgbClr val="000000"/>
                </a:solidFill>
                <a:latin typeface="Open Sans"/>
              </a:rPr>
              <a:t>đúng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Open Sans"/>
              </a:rPr>
              <a:t>vì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 x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 - 6x + 9 = x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 – 2.x.3 + 3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 = (x – 3)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endParaRPr lang="en-US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Open Sans"/>
              </a:rPr>
              <a:t>+) B </a:t>
            </a:r>
            <a:r>
              <a:rPr lang="en-US" dirty="0" err="1">
                <a:solidFill>
                  <a:srgbClr val="000000"/>
                </a:solidFill>
                <a:latin typeface="Open Sans"/>
              </a:rPr>
              <a:t>đúng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"/>
              </a:rPr>
              <a:t>vì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 x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 – 6x + 9 = 9 – 6x + x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 = 3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 – 2.3.x + x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 = (3 – x)</a:t>
            </a:r>
            <a:r>
              <a:rPr lang="en-US" baseline="30000" dirty="0">
                <a:solidFill>
                  <a:srgbClr val="000000"/>
                </a:solidFill>
                <a:latin typeface="Open Sans"/>
              </a:rPr>
              <a:t>2</a:t>
            </a:r>
            <a:endParaRPr lang="en-US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5" name="Oval 4"/>
          <p:cNvSpPr/>
          <p:nvPr/>
        </p:nvSpPr>
        <p:spPr>
          <a:xfrm>
            <a:off x="631371" y="4541909"/>
            <a:ext cx="374468" cy="30625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0560" y="424085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b="1" dirty="0" err="1">
                <a:solidFill>
                  <a:srgbClr val="008000"/>
                </a:solidFill>
                <a:latin typeface="Open Sans"/>
              </a:rPr>
              <a:t>Câu</a:t>
            </a:r>
            <a:r>
              <a:rPr lang="es-ES" b="1" dirty="0">
                <a:solidFill>
                  <a:srgbClr val="008000"/>
                </a:solidFill>
                <a:latin typeface="Open Sans"/>
              </a:rPr>
              <a:t> </a:t>
            </a:r>
            <a:r>
              <a:rPr lang="es-ES" b="1" dirty="0" smtClean="0">
                <a:solidFill>
                  <a:srgbClr val="008000"/>
                </a:solidFill>
                <a:latin typeface="Open Sans"/>
              </a:rPr>
              <a:t>3: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 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Open Sans"/>
              </a:rPr>
              <a:t>Đẳng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Open Sans"/>
              </a:rPr>
              <a:t>thức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Open Sans"/>
              </a:rPr>
              <a:t>nào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Open Sans"/>
              </a:rPr>
              <a:t>sau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Open Sans"/>
              </a:rPr>
              <a:t>đây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Open Sans"/>
              </a:rPr>
              <a:t>không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Open Sans"/>
              </a:rPr>
              <a:t>đúng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?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 </a:t>
            </a:r>
            <a:endParaRPr lang="es-ES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s-ES" dirty="0">
                <a:solidFill>
                  <a:srgbClr val="000000"/>
                </a:solidFill>
                <a:latin typeface="Open Sans"/>
              </a:rPr>
              <a:t>A. x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3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 – 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y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3 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=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(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x – y)(x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 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+ 2xy 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+ y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)</a:t>
            </a:r>
            <a:endParaRPr lang="es-ES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s-ES" dirty="0">
                <a:solidFill>
                  <a:srgbClr val="000000"/>
                </a:solidFill>
                <a:latin typeface="Open Sans"/>
              </a:rPr>
              <a:t>B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.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 x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3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 – y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3 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=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(x – y)(x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 + </a:t>
            </a:r>
            <a:r>
              <a:rPr lang="es-ES" dirty="0" err="1">
                <a:solidFill>
                  <a:srgbClr val="000000"/>
                </a:solidFill>
                <a:latin typeface="Open Sans"/>
              </a:rPr>
              <a:t>xy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 + y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)</a:t>
            </a:r>
          </a:p>
          <a:p>
            <a:pPr algn="just"/>
            <a:r>
              <a:rPr lang="es-ES" dirty="0">
                <a:solidFill>
                  <a:srgbClr val="000000"/>
                </a:solidFill>
                <a:latin typeface="Open Sans"/>
              </a:rPr>
              <a:t>C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.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(x –y)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3 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=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x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3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 - 3x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2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y+3xy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2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-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y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3</a:t>
            </a:r>
            <a:endParaRPr lang="es-ES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s-ES" dirty="0" smtClean="0">
                <a:solidFill>
                  <a:srgbClr val="000000"/>
                </a:solidFill>
                <a:latin typeface="Open Sans"/>
              </a:rPr>
              <a:t>D. (y – x)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3 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=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-x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3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 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+ 3x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2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y - 3xy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2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+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y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3</a:t>
            </a:r>
            <a:endParaRPr lang="es-ES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6686" y="247904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b="1" dirty="0" err="1">
                <a:solidFill>
                  <a:srgbClr val="008000"/>
                </a:solidFill>
                <a:latin typeface="Open Sans"/>
              </a:rPr>
              <a:t>Câu</a:t>
            </a:r>
            <a:r>
              <a:rPr lang="es-ES" b="1" dirty="0">
                <a:solidFill>
                  <a:srgbClr val="008000"/>
                </a:solidFill>
                <a:latin typeface="Open Sans"/>
              </a:rPr>
              <a:t> 2: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 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Open Sans"/>
              </a:rPr>
              <a:t>Đẳng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Open Sans"/>
              </a:rPr>
              <a:t>thức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Open Sans"/>
              </a:rPr>
              <a:t>nào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Open Sans"/>
              </a:rPr>
              <a:t>sau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Open Sans"/>
              </a:rPr>
              <a:t>đây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Open Sans"/>
              </a:rPr>
              <a:t>không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Open Sans"/>
              </a:rPr>
              <a:t>đúng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?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 </a:t>
            </a:r>
            <a:endParaRPr lang="es-ES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s-ES" dirty="0">
                <a:solidFill>
                  <a:srgbClr val="000000"/>
                </a:solidFill>
                <a:latin typeface="Open Sans"/>
              </a:rPr>
              <a:t>A. x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3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 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+ y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3 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=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y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3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+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x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3</a:t>
            </a:r>
            <a:endParaRPr lang="es-ES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s-ES" dirty="0">
                <a:solidFill>
                  <a:srgbClr val="000000"/>
                </a:solidFill>
                <a:latin typeface="Open Sans"/>
              </a:rPr>
              <a:t>B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.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 x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3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 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+ 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y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3 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=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(x 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+ 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y)(x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 + </a:t>
            </a:r>
            <a:r>
              <a:rPr lang="es-ES" dirty="0" err="1">
                <a:solidFill>
                  <a:srgbClr val="000000"/>
                </a:solidFill>
                <a:latin typeface="Open Sans"/>
              </a:rPr>
              <a:t>xy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 + y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)</a:t>
            </a:r>
          </a:p>
          <a:p>
            <a:pPr algn="just"/>
            <a:r>
              <a:rPr lang="es-ES" dirty="0">
                <a:solidFill>
                  <a:srgbClr val="000000"/>
                </a:solidFill>
                <a:latin typeface="Open Sans"/>
              </a:rPr>
              <a:t>C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.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 x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3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 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+ 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y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3 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=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(x + y)(x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 – </a:t>
            </a:r>
            <a:r>
              <a:rPr lang="es-ES" dirty="0" err="1">
                <a:solidFill>
                  <a:srgbClr val="000000"/>
                </a:solidFill>
                <a:latin typeface="Open Sans"/>
              </a:rPr>
              <a:t>xy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 + y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)</a:t>
            </a:r>
          </a:p>
          <a:p>
            <a:pPr algn="just"/>
            <a:r>
              <a:rPr lang="es-ES" dirty="0">
                <a:solidFill>
                  <a:srgbClr val="000000"/>
                </a:solidFill>
                <a:latin typeface="Open Sans"/>
              </a:rPr>
              <a:t>D. 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(x 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+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 y)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3 </a:t>
            </a:r>
            <a:r>
              <a:rPr lang="es-ES" dirty="0">
                <a:solidFill>
                  <a:srgbClr val="000000"/>
                </a:solidFill>
                <a:latin typeface="Open Sans"/>
              </a:rPr>
              <a:t>=</a:t>
            </a:r>
            <a:r>
              <a:rPr lang="es-ES" baseline="30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x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3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+3x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2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y+3xy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2</a:t>
            </a:r>
            <a:r>
              <a:rPr lang="es-ES" dirty="0" smtClean="0">
                <a:solidFill>
                  <a:srgbClr val="000000"/>
                </a:solidFill>
                <a:latin typeface="Open Sans"/>
              </a:rPr>
              <a:t>+y</a:t>
            </a:r>
            <a:r>
              <a:rPr lang="es-ES" baseline="30000" dirty="0" smtClean="0">
                <a:solidFill>
                  <a:srgbClr val="000000"/>
                </a:solidFill>
                <a:latin typeface="Open Sans"/>
              </a:rPr>
              <a:t>3</a:t>
            </a:r>
            <a:endParaRPr lang="es-ES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48789" y="1664792"/>
            <a:ext cx="374468" cy="30625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1371" y="3064581"/>
            <a:ext cx="374468" cy="30625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80725" y="-116642"/>
            <a:ext cx="5420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Bài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4: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Trắc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nghiệm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87228" y="1978296"/>
            <a:ext cx="4511697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dirty="0" err="1" smtClean="0">
                <a:ln/>
                <a:solidFill>
                  <a:schemeClr val="accent4"/>
                </a:solidFill>
              </a:rPr>
              <a:t>Lưu</a:t>
            </a:r>
            <a:r>
              <a:rPr lang="en-US" sz="4800" b="1" dirty="0" smtClean="0">
                <a:ln/>
                <a:solidFill>
                  <a:schemeClr val="accent4"/>
                </a:solidFill>
              </a:rPr>
              <a:t> ý</a:t>
            </a:r>
            <a:endParaRPr lang="en-US" sz="4800" b="1" cap="none" spc="0" dirty="0" smtClean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en-US" sz="4800" b="1" cap="none" spc="0" dirty="0" smtClean="0">
                <a:ln/>
                <a:solidFill>
                  <a:schemeClr val="accent4"/>
                </a:solidFill>
                <a:effectLst/>
              </a:rPr>
              <a:t>(A-B)</a:t>
            </a:r>
            <a:r>
              <a:rPr lang="en-US" sz="4800" b="1" cap="none" spc="0" baseline="30000" dirty="0" smtClean="0">
                <a:ln/>
                <a:solidFill>
                  <a:schemeClr val="accent4"/>
                </a:solidFill>
                <a:effectLst/>
              </a:rPr>
              <a:t>2</a:t>
            </a:r>
            <a:r>
              <a:rPr lang="en-US" sz="4800" b="1" cap="none" spc="0" dirty="0" smtClean="0">
                <a:ln/>
                <a:solidFill>
                  <a:schemeClr val="accent4"/>
                </a:solidFill>
                <a:effectLst/>
              </a:rPr>
              <a:t>=(B-A)</a:t>
            </a:r>
            <a:r>
              <a:rPr lang="en-US" sz="4800" b="1" cap="none" spc="0" baseline="30000" dirty="0" smtClean="0">
                <a:ln/>
                <a:solidFill>
                  <a:schemeClr val="accent4"/>
                </a:solidFill>
                <a:effectLst/>
              </a:rPr>
              <a:t>2</a:t>
            </a:r>
          </a:p>
          <a:p>
            <a:pPr algn="ctr"/>
            <a:r>
              <a:rPr lang="en-US" sz="4800" b="1" dirty="0" smtClean="0">
                <a:ln/>
                <a:solidFill>
                  <a:schemeClr val="accent4"/>
                </a:solidFill>
              </a:rPr>
              <a:t>(A-B)</a:t>
            </a:r>
            <a:r>
              <a:rPr lang="en-US" sz="4800" b="1" baseline="30000" dirty="0" smtClean="0">
                <a:ln/>
                <a:solidFill>
                  <a:schemeClr val="accent4"/>
                </a:solidFill>
              </a:rPr>
              <a:t>3</a:t>
            </a:r>
            <a:r>
              <a:rPr lang="en-US" sz="4800" b="1" dirty="0" smtClean="0">
                <a:ln/>
                <a:solidFill>
                  <a:schemeClr val="accent4"/>
                </a:solidFill>
              </a:rPr>
              <a:t>=-(B-A)</a:t>
            </a:r>
            <a:r>
              <a:rPr lang="en-US" sz="4800" b="1" baseline="30000" dirty="0" smtClean="0">
                <a:ln/>
                <a:solidFill>
                  <a:schemeClr val="accent4"/>
                </a:solidFill>
              </a:rPr>
              <a:t>3</a:t>
            </a:r>
            <a:endParaRPr lang="en-US" sz="4800" b="1" cap="none" spc="0" dirty="0" smtClean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en-US" sz="4800" b="1" cap="none" spc="0" dirty="0" smtClean="0">
                <a:ln/>
                <a:solidFill>
                  <a:schemeClr val="accent4"/>
                </a:solidFill>
                <a:effectLst/>
              </a:rPr>
              <a:t>A</a:t>
            </a:r>
            <a:r>
              <a:rPr lang="en-US" sz="4800" b="1" cap="none" spc="0" baseline="30000" dirty="0" smtClean="0">
                <a:ln/>
                <a:solidFill>
                  <a:schemeClr val="accent4"/>
                </a:solidFill>
                <a:effectLst/>
              </a:rPr>
              <a:t>3</a:t>
            </a:r>
            <a:r>
              <a:rPr lang="en-US" sz="4800" b="1" cap="none" spc="0" dirty="0" smtClean="0">
                <a:ln/>
                <a:solidFill>
                  <a:schemeClr val="accent4"/>
                </a:solidFill>
                <a:effectLst/>
              </a:rPr>
              <a:t>+B</a:t>
            </a:r>
            <a:r>
              <a:rPr lang="en-US" sz="4800" b="1" cap="none" spc="0" baseline="30000" dirty="0" smtClean="0">
                <a:ln/>
                <a:solidFill>
                  <a:schemeClr val="accent4"/>
                </a:solidFill>
                <a:effectLst/>
              </a:rPr>
              <a:t>3</a:t>
            </a:r>
            <a:r>
              <a:rPr lang="en-US" sz="4800" b="1" cap="none" spc="0" dirty="0" smtClean="0">
                <a:ln/>
                <a:solidFill>
                  <a:schemeClr val="accent4"/>
                </a:solidFill>
                <a:effectLst/>
              </a:rPr>
              <a:t> ≠ (A+B)</a:t>
            </a:r>
            <a:r>
              <a:rPr lang="en-US" sz="4800" b="1" cap="none" spc="0" baseline="30000" dirty="0" smtClean="0">
                <a:ln/>
                <a:solidFill>
                  <a:schemeClr val="accent4"/>
                </a:solidFill>
                <a:effectLst/>
              </a:rPr>
              <a:t>3</a:t>
            </a:r>
            <a:endParaRPr lang="en-US" sz="4800" b="1" cap="none" spc="0" dirty="0" smtClean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393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9" grpId="0"/>
      <p:bldP spid="10" grpId="0" animBg="1"/>
      <p:bldP spid="11" grpId="0" animBg="1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</TotalTime>
  <Words>713</Words>
  <Application>Microsoft Office PowerPoint</Application>
  <PresentationFormat>Widescreen</PresentationFormat>
  <Paragraphs>128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#9Slide03 Swiss Condensed Bold</vt:lpstr>
      <vt:lpstr>#9Slide04 Chonburi</vt:lpstr>
      <vt:lpstr>Arial</vt:lpstr>
      <vt:lpstr>Calibri</vt:lpstr>
      <vt:lpstr>Calibri Light</vt:lpstr>
      <vt:lpstr>Cambria Math</vt:lpstr>
      <vt:lpstr>Open Sans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 7 HẰNG ĐẲNG THỨC ĐÁNG NHỚ</vt:lpstr>
      <vt:lpstr>PowerPoint Presentation</vt:lpstr>
      <vt:lpstr>PowerPoint Presentation</vt:lpstr>
      <vt:lpstr>PowerPoint Presentation</vt:lpstr>
      <vt:lpstr> </vt:lpstr>
      <vt:lpstr> </vt:lpstr>
      <vt:lpstr>PowerPoint Presentation</vt:lpstr>
      <vt:lpstr>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63</cp:revision>
  <cp:lastPrinted>2020-09-30T02:46:41Z</cp:lastPrinted>
  <dcterms:created xsi:type="dcterms:W3CDTF">2020-09-29T07:20:50Z</dcterms:created>
  <dcterms:modified xsi:type="dcterms:W3CDTF">2020-10-01T04:58:50Z</dcterms:modified>
</cp:coreProperties>
</file>